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0"/>
  </p:notesMasterIdLst>
  <p:handoutMasterIdLst>
    <p:handoutMasterId r:id="rId11"/>
  </p:handoutMasterIdLst>
  <p:sldIdLst>
    <p:sldId id="265" r:id="rId2"/>
    <p:sldId id="328" r:id="rId3"/>
    <p:sldId id="335" r:id="rId4"/>
    <p:sldId id="315" r:id="rId5"/>
    <p:sldId id="337" r:id="rId6"/>
    <p:sldId id="338" r:id="rId7"/>
    <p:sldId id="332" r:id="rId8"/>
    <p:sldId id="263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1DFE"/>
    <a:srgbClr val="B554FE"/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72" autoAdjust="0"/>
  </p:normalViewPr>
  <p:slideViewPr>
    <p:cSldViewPr snapToGrid="0" snapToObjects="1" showGuides="1">
      <p:cViewPr varScale="1">
        <p:scale>
          <a:sx n="149" d="100"/>
          <a:sy n="149" d="100"/>
        </p:scale>
        <p:origin x="402" y="126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015466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</a:rPr>
              <a:t>Отчет по лабораторной работе №11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A438D-1F5F-6160-F896-FE68D5D90005}"/>
              </a:ext>
            </a:extLst>
          </p:cNvPr>
          <p:cNvSpPr txBox="1"/>
          <p:nvPr/>
        </p:nvSpPr>
        <p:spPr>
          <a:xfrm>
            <a:off x="700294" y="2917539"/>
            <a:ext cx="77434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</a:rPr>
              <a:t>Модель </a:t>
            </a:r>
            <a:r>
              <a:rPr lang="ru-RU" sz="3200" dirty="0" err="1">
                <a:solidFill>
                  <a:schemeClr val="bg1"/>
                </a:solidFill>
              </a:rPr>
              <a:t>Хольта-Уинтерса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30BEE-DC07-7B82-015B-B9E9F2125804}"/>
              </a:ext>
            </a:extLst>
          </p:cNvPr>
          <p:cNvSpPr txBox="1"/>
          <p:nvPr/>
        </p:nvSpPr>
        <p:spPr>
          <a:xfrm>
            <a:off x="0" y="3853426"/>
            <a:ext cx="290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Golos Text" panose="020B0503020202020204"/>
              </a:rPr>
              <a:t>Работу выполнил: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E720A2-9BDE-1EE5-E7AE-A650A0D709C8}"/>
              </a:ext>
            </a:extLst>
          </p:cNvPr>
          <p:cNvSpPr txBox="1"/>
          <p:nvPr/>
        </p:nvSpPr>
        <p:spPr>
          <a:xfrm>
            <a:off x="0" y="4110807"/>
            <a:ext cx="29053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Golos Text" panose="020B0503020202020204"/>
              </a:rPr>
              <a:t>Студент группы: </a:t>
            </a:r>
            <a:r>
              <a:rPr lang="en-US" sz="1600" dirty="0">
                <a:solidFill>
                  <a:schemeClr val="bg1"/>
                </a:solidFill>
                <a:latin typeface="Golos Text" panose="020B0503020202020204"/>
              </a:rPr>
              <a:t>J4</a:t>
            </a:r>
            <a:r>
              <a:rPr lang="ru-RU" sz="1600" dirty="0">
                <a:solidFill>
                  <a:schemeClr val="bg1"/>
                </a:solidFill>
                <a:latin typeface="Golos Text" panose="020B0503020202020204"/>
              </a:rPr>
              <a:t>1112</a:t>
            </a:r>
            <a:endParaRPr lang="en-US" sz="1600" dirty="0">
              <a:solidFill>
                <a:schemeClr val="bg1"/>
              </a:solidFill>
              <a:latin typeface="Golos Text" panose="020B0503020202020204"/>
            </a:endParaRPr>
          </a:p>
          <a:p>
            <a:r>
              <a:rPr lang="ru-RU" sz="1600" dirty="0" err="1" smtClean="0">
                <a:solidFill>
                  <a:schemeClr val="bg1"/>
                </a:solidFill>
                <a:latin typeface="Golos Text" panose="020B0503020202020204"/>
              </a:rPr>
              <a:t>Замыцкий</a:t>
            </a:r>
            <a:r>
              <a:rPr lang="ru-RU" sz="1600" dirty="0" smtClean="0">
                <a:solidFill>
                  <a:schemeClr val="bg1"/>
                </a:solidFill>
                <a:latin typeface="Golos Text" panose="020B0503020202020204"/>
              </a:rPr>
              <a:t> Максим Сергеевич</a:t>
            </a:r>
            <a:endParaRPr lang="ru-RU" sz="1600" dirty="0">
              <a:solidFill>
                <a:schemeClr val="bg1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Цели и задачи</a:t>
            </a:r>
            <a:endParaRPr lang="ru-RU" sz="28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4"/>
            <a:ext cx="7684718" cy="1034084"/>
          </a:xfrm>
        </p:spPr>
        <p:txBody>
          <a:bodyPr>
            <a:normAutofit/>
          </a:bodyPr>
          <a:lstStyle/>
          <a:p>
            <a:r>
              <a:rPr lang="ru-RU" b="1" dirty="0"/>
              <a:t>Цель работы: </a:t>
            </a:r>
            <a:r>
              <a:rPr lang="ru-RU" dirty="0"/>
              <a:t>освоить </a:t>
            </a:r>
            <a:r>
              <a:rPr lang="ru-RU" dirty="0" smtClean="0"/>
              <a:t>способ прогноза значений параметра с помощью модели </a:t>
            </a:r>
            <a:r>
              <a:rPr lang="ru-RU" dirty="0" err="1" smtClean="0"/>
              <a:t>Хольта-Уитнтерса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54F66A6C-2D83-9CD0-0B01-17FD1F290652}"/>
              </a:ext>
            </a:extLst>
          </p:cNvPr>
          <p:cNvSpPr txBox="1">
            <a:spLocks/>
          </p:cNvSpPr>
          <p:nvPr/>
        </p:nvSpPr>
        <p:spPr>
          <a:xfrm>
            <a:off x="457200" y="1723334"/>
            <a:ext cx="8171543" cy="1577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Постановка задачи:</a:t>
            </a:r>
          </a:p>
          <a:p>
            <a:r>
              <a:rPr lang="ru-RU" dirty="0" smtClean="0"/>
              <a:t>Разработать программу, которая будет выполнять прогноз значений параметра с помощью модели </a:t>
            </a:r>
            <a:r>
              <a:rPr lang="ru-RU" dirty="0" err="1" smtClean="0"/>
              <a:t>Хольта-Уинтерса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752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Суть </a:t>
            </a:r>
            <a:r>
              <a:rPr lang="ru-RU" sz="2800" dirty="0" smtClean="0"/>
              <a:t>модели</a:t>
            </a:r>
            <a:endParaRPr lang="ru-RU" sz="28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01106"/>
            <a:ext cx="7467600" cy="3004101"/>
          </a:xfrm>
        </p:spPr>
        <p:txBody>
          <a:bodyPr>
            <a:normAutofit/>
          </a:bodyPr>
          <a:lstStyle/>
          <a:p>
            <a:pPr indent="457200">
              <a:lnSpc>
                <a:spcPct val="150000"/>
              </a:lnSpc>
            </a:pPr>
            <a:r>
              <a:rPr lang="ru-RU" dirty="0"/>
              <a:t>Модель </a:t>
            </a:r>
            <a:r>
              <a:rPr lang="ru-RU" dirty="0" err="1"/>
              <a:t>Хольта-Уинтерса</a:t>
            </a:r>
            <a:r>
              <a:rPr lang="ru-RU" dirty="0"/>
              <a:t> относится к классу мультипликативных моделей с линейным ростом и позволяет проводить </a:t>
            </a:r>
            <a:r>
              <a:rPr lang="ru-RU" dirty="0" err="1"/>
              <a:t>экстраполяционный</a:t>
            </a:r>
            <a:r>
              <a:rPr lang="ru-RU" dirty="0"/>
              <a:t> прогноз с учетом сезонного спектра исходного ряда и общей тенденции поведения параметра. При этом предполагается, что временной ряд разбит на равные интервалы, которые называют сезонами. Задача прогнозирования параметра с помощью модели </a:t>
            </a:r>
            <a:r>
              <a:rPr lang="ru-RU" dirty="0" err="1"/>
              <a:t>ХольтаУинтерса</a:t>
            </a:r>
            <a:r>
              <a:rPr lang="ru-RU" dirty="0"/>
              <a:t> сводится к нахождению ее коэффициентов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385761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Демонстрация </a:t>
            </a:r>
            <a:r>
              <a:rPr lang="ru-RU" sz="2800" dirty="0" smtClean="0"/>
              <a:t>работы.</a:t>
            </a:r>
            <a:endParaRPr lang="ru-RU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05517"/>
            <a:ext cx="1714500" cy="1838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300" y="1042288"/>
            <a:ext cx="71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Вход</a:t>
            </a:r>
            <a:r>
              <a:rPr lang="ru-RU" dirty="0"/>
              <a:t>: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663" y="1736527"/>
            <a:ext cx="5703808" cy="146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Демонстрация </a:t>
            </a:r>
            <a:r>
              <a:rPr lang="ru-RU" sz="2800" dirty="0" smtClean="0"/>
              <a:t>работы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6656"/>
            <a:ext cx="1857375" cy="21812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382639"/>
            <a:ext cx="4899664" cy="121953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903" y="1116656"/>
            <a:ext cx="5544016" cy="177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8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Результат работы</a:t>
            </a:r>
            <a:endParaRPr lang="ru-RU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16" y="1273349"/>
            <a:ext cx="2306582" cy="315637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869391" y="1281715"/>
            <a:ext cx="5251969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212121"/>
                </a:solidFill>
                <a:latin typeface="Roboto"/>
              </a:rPr>
              <a:t>Критерий </a:t>
            </a:r>
            <a:r>
              <a:rPr lang="ru-RU" sz="1400" dirty="0" err="1" smtClean="0">
                <a:solidFill>
                  <a:srgbClr val="212121"/>
                </a:solidFill>
                <a:latin typeface="Roboto"/>
              </a:rPr>
              <a:t>Дурбина</a:t>
            </a:r>
            <a:r>
              <a:rPr lang="ru-RU" sz="1400" dirty="0" smtClean="0">
                <a:solidFill>
                  <a:srgbClr val="212121"/>
                </a:solidFill>
                <a:latin typeface="Roboto"/>
              </a:rPr>
              <a:t>-Уотсона:</a:t>
            </a:r>
          </a:p>
          <a:p>
            <a:r>
              <a:rPr lang="ru-RU" sz="1400" b="1" u="sng" dirty="0" smtClean="0"/>
              <a:t>1.94</a:t>
            </a:r>
          </a:p>
          <a:p>
            <a:endParaRPr lang="ru-RU" sz="1400" b="1" u="sng" dirty="0" smtClean="0"/>
          </a:p>
          <a:p>
            <a:r>
              <a:rPr lang="ru-RU" sz="1400" dirty="0"/>
              <a:t>Количество поворотных </a:t>
            </a:r>
            <a:r>
              <a:rPr lang="ru-RU" sz="1400" dirty="0" smtClean="0"/>
              <a:t>точек:</a:t>
            </a:r>
          </a:p>
          <a:p>
            <a:r>
              <a:rPr lang="ru-RU" sz="1400" b="1" u="sng" dirty="0" smtClean="0"/>
              <a:t>21</a:t>
            </a:r>
          </a:p>
          <a:p>
            <a:endParaRPr lang="ru-RU" sz="1400" b="1" u="sng" dirty="0" smtClean="0"/>
          </a:p>
          <a:p>
            <a:r>
              <a:rPr lang="ru-RU" sz="1400" dirty="0" smtClean="0"/>
              <a:t>Условие неравенства с поворотными точками:</a:t>
            </a:r>
          </a:p>
          <a:p>
            <a:r>
              <a:rPr lang="ru-RU" sz="1400" b="1" u="sng" dirty="0" smtClean="0"/>
              <a:t>Выполняется</a:t>
            </a:r>
          </a:p>
          <a:p>
            <a:endParaRPr lang="ru-RU" sz="1400" b="1" u="sng" dirty="0" smtClean="0"/>
          </a:p>
          <a:p>
            <a:r>
              <a:rPr lang="ru-RU" sz="1400" dirty="0" err="1"/>
              <a:t>Среднеквадратиная</a:t>
            </a:r>
            <a:r>
              <a:rPr lang="ru-RU" sz="1400" dirty="0"/>
              <a:t> </a:t>
            </a:r>
            <a:r>
              <a:rPr lang="ru-RU" sz="1400" dirty="0" smtClean="0"/>
              <a:t>ошибка:</a:t>
            </a:r>
          </a:p>
          <a:p>
            <a:r>
              <a:rPr lang="ru-RU" sz="1400" b="1" u="sng" dirty="0" smtClean="0"/>
              <a:t>3.3</a:t>
            </a:r>
          </a:p>
          <a:p>
            <a:endParaRPr lang="ru-RU" sz="1400" b="1" u="sng" dirty="0" smtClean="0"/>
          </a:p>
          <a:p>
            <a:r>
              <a:rPr lang="ru-RU" sz="1400" dirty="0"/>
              <a:t>Средняя относительная </a:t>
            </a:r>
            <a:r>
              <a:rPr lang="ru-RU" sz="1400" dirty="0" smtClean="0"/>
              <a:t>ошибка:</a:t>
            </a:r>
          </a:p>
          <a:p>
            <a:r>
              <a:rPr lang="ru-RU" sz="1400" b="1" u="sng" dirty="0" smtClean="0"/>
              <a:t>0.099</a:t>
            </a:r>
            <a:endParaRPr lang="ru-RU" sz="1400" b="1" u="sng" dirty="0"/>
          </a:p>
          <a:p>
            <a:endParaRPr lang="ru-RU" b="0" i="0" dirty="0">
              <a:solidFill>
                <a:srgbClr val="212121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6680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Выводы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3158"/>
            <a:ext cx="7118195" cy="3449053"/>
          </a:xfrm>
        </p:spPr>
        <p:txBody>
          <a:bodyPr>
            <a:normAutofit/>
          </a:bodyPr>
          <a:lstStyle/>
          <a:p>
            <a:pPr marL="11113" indent="457200" algn="just">
              <a:lnSpc>
                <a:spcPct val="150000"/>
              </a:lnSpc>
            </a:pPr>
            <a:r>
              <a:rPr lang="ru-RU" sz="1400" dirty="0">
                <a:solidFill>
                  <a:schemeClr val="tx1"/>
                </a:solidFill>
              </a:rPr>
              <a:t>В результате выполнения лабораторной работы были отработаны навыки </a:t>
            </a:r>
            <a:r>
              <a:rPr lang="ru-RU" sz="1400" dirty="0" smtClean="0">
                <a:solidFill>
                  <a:schemeClr val="tx1"/>
                </a:solidFill>
              </a:rPr>
              <a:t>построения прогнозной модели, был построен алгоритм построения модели </a:t>
            </a:r>
            <a:r>
              <a:rPr lang="ru-RU" sz="1400" dirty="0" err="1" smtClean="0">
                <a:solidFill>
                  <a:schemeClr val="tx1"/>
                </a:solidFill>
              </a:rPr>
              <a:t>Хольта-Уинтерса</a:t>
            </a:r>
            <a:r>
              <a:rPr lang="ru-RU" sz="1400" dirty="0" smtClean="0">
                <a:solidFill>
                  <a:schemeClr val="tx1"/>
                </a:solidFill>
              </a:rPr>
              <a:t>. </a:t>
            </a:r>
            <a:endParaRPr lang="ru-RU" sz="1400" dirty="0">
              <a:solidFill>
                <a:schemeClr val="tx1"/>
              </a:solidFill>
            </a:endParaRPr>
          </a:p>
          <a:p>
            <a:pPr marL="11113" algn="just"/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877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14898</TotalTime>
  <Words>143</Words>
  <Application>Microsoft Office PowerPoint</Application>
  <PresentationFormat>Экран (16:9)</PresentationFormat>
  <Paragraphs>32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ALS Gorizont Bold Expanded</vt:lpstr>
      <vt:lpstr>Arial</vt:lpstr>
      <vt:lpstr>Calibri</vt:lpstr>
      <vt:lpstr>Golos Text</vt:lpstr>
      <vt:lpstr>Golos Text DemiBold</vt:lpstr>
      <vt:lpstr>Roboto</vt:lpstr>
      <vt:lpstr>Тема1</vt:lpstr>
      <vt:lpstr>Отчет по лабораторной работе №11</vt:lpstr>
      <vt:lpstr>Цели и задачи</vt:lpstr>
      <vt:lpstr>Суть модели</vt:lpstr>
      <vt:lpstr>Демонстрация работы.</vt:lpstr>
      <vt:lpstr>Демонстрация работы</vt:lpstr>
      <vt:lpstr>Результат работы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?????? ????????</cp:lastModifiedBy>
  <cp:revision>121</cp:revision>
  <dcterms:created xsi:type="dcterms:W3CDTF">2014-06-27T12:30:22Z</dcterms:created>
  <dcterms:modified xsi:type="dcterms:W3CDTF">2022-10-28T09:26:10Z</dcterms:modified>
</cp:coreProperties>
</file>